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2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28801"/>
            <a:ext cx="8458200" cy="2243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ПРАКТИКА </a:t>
            </a:r>
            <a:r>
              <a:rPr lang="ru-RU" dirty="0" smtClean="0"/>
              <a:t>воспитательной работы на экономическом факультете ПГУ </a:t>
            </a:r>
            <a:r>
              <a:rPr lang="ru-RU" dirty="0" err="1" smtClean="0"/>
              <a:t>им.Т.Г.Шевченко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4953000" cy="1503458"/>
          </a:xfrm>
        </p:spPr>
        <p:txBody>
          <a:bodyPr/>
          <a:lstStyle/>
          <a:p>
            <a:r>
              <a:rPr lang="ru-RU" dirty="0" smtClean="0"/>
              <a:t>Опыт работы зам. декана ЭФ по ОВР с 2011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7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РЕЙТИНГОВАЯ ТАБЛИЦА ЭФ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4"/>
          <a:stretch/>
        </p:blipFill>
        <p:spPr>
          <a:xfrm>
            <a:off x="539552" y="2420888"/>
            <a:ext cx="8064896" cy="4152949"/>
          </a:xfrm>
        </p:spPr>
      </p:pic>
    </p:spTree>
    <p:extLst>
      <p:ext uri="{BB962C8B-B14F-4D97-AF65-F5344CB8AC3E}">
        <p14:creationId xmlns:p14="http://schemas.microsoft.com/office/powerpoint/2010/main" val="194284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Разбалловка</a:t>
            </a:r>
            <a:r>
              <a:rPr lang="ru-RU" dirty="0" smtClean="0"/>
              <a:t> для рейтинговой таблицы (проект)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76881"/>
            <a:ext cx="5832648" cy="4348463"/>
          </a:xfrm>
        </p:spPr>
      </p:pic>
    </p:spTree>
    <p:extLst>
      <p:ext uri="{BB962C8B-B14F-4D97-AF65-F5344CB8AC3E}">
        <p14:creationId xmlns:p14="http://schemas.microsoft.com/office/powerpoint/2010/main" val="256977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Цитаты о грамотном управлении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592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Хотите подчинить себе других, - начинайте с себя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pPr algn="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Люк де </a:t>
            </a:r>
            <a:r>
              <a:rPr lang="ru-RU" sz="2000" b="1" i="1" dirty="0" err="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Клапье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Вовенарг</a:t>
            </a:r>
            <a:r>
              <a:rPr lang="ru-RU" i="1" dirty="0">
                <a:latin typeface="Times New Roman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2264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Плохой руководитель знает, что надо сделать. А хороший показывает, как это сделать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Орджоникидзе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667" y="515719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много рулевых — быть кораблю на рифах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 С.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Честерфильд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8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5377086"/>
          </a:xfrm>
        </p:spPr>
      </p:pic>
    </p:spTree>
    <p:extLst>
      <p:ext uri="{BB962C8B-B14F-4D97-AF65-F5344CB8AC3E}">
        <p14:creationId xmlns:p14="http://schemas.microsoft.com/office/powerpoint/2010/main" val="305047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СХЕМА ВЗАИМОДЕЙСТВИЯ СТУДЕНЧЕСКОГО САМОУПРАВЛЕНИЯ И ЗАМЕСТИТЕЛЯ ДЕКАНА ПО ОРГАНИЗАЦИИ ВОСПИТАТЕЛЬНОЙ РАБОТЫ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964488" cy="451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Основное правило организации студенческого самоуправления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i="1" dirty="0" smtClean="0"/>
              <a:t>НЕТ</a:t>
            </a:r>
            <a:r>
              <a:rPr lang="ru-RU" sz="4000" dirty="0" smtClean="0"/>
              <a:t> – КОМАНДОВАНИЮ, </a:t>
            </a:r>
          </a:p>
          <a:p>
            <a:r>
              <a:rPr lang="ru-RU" sz="4000" b="1" i="1" dirty="0" smtClean="0"/>
              <a:t>ДА </a:t>
            </a:r>
            <a:r>
              <a:rPr lang="ru-RU" sz="4000" dirty="0" smtClean="0"/>
              <a:t>– РАБОТЕ В КОМАНДЕ!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258816" cy="4182889"/>
          </a:xfrm>
        </p:spPr>
      </p:pic>
    </p:spTree>
    <p:extLst>
      <p:ext uri="{BB962C8B-B14F-4D97-AF65-F5344CB8AC3E}">
        <p14:creationId xmlns:p14="http://schemas.microsoft.com/office/powerpoint/2010/main" val="2164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НАБОР КОМАНДЫ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348880"/>
            <a:ext cx="3356620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3429000"/>
            <a:ext cx="4618856" cy="117957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sz="2800" b="1" dirty="0" smtClean="0"/>
              <a:t>ПРЕЕМСТВЕННОСТЬ – ЗАЛОГ УСПЕХА!</a:t>
            </a:r>
          </a:p>
          <a:p>
            <a:pPr marL="109728" indent="0">
              <a:buNone/>
            </a:pPr>
            <a:r>
              <a:rPr lang="ru-RU" sz="2800" b="1" dirty="0" smtClean="0"/>
              <a:t>СМЕШАННОСТЬ СОСТАВА – ПЕРЕДАЧА ОПЫТА!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19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НЕКОТОРЫЕ ПОСТУЛАТЫ УСПЕШНОСТИ В ОРГАНИЗАЦИИ САМОУПРАВЛЕНИЯ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 smtClean="0"/>
              <a:t>разносторонний охват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представление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интересов студентов на всех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основных направлениях</a:t>
            </a:r>
          </a:p>
          <a:p>
            <a:r>
              <a:rPr lang="ru-RU" b="1" dirty="0" smtClean="0">
                <a:solidFill>
                  <a:srgbClr val="333333"/>
                </a:solidFill>
              </a:rPr>
              <a:t>2.</a:t>
            </a:r>
            <a:r>
              <a:rPr lang="ru-RU" b="1" dirty="0">
                <a:solidFill>
                  <a:srgbClr val="333333"/>
                </a:solidFill>
              </a:rPr>
              <a:t> </a:t>
            </a:r>
            <a:r>
              <a:rPr lang="ru-RU" b="1" dirty="0" smtClean="0">
                <a:solidFill>
                  <a:srgbClr val="333333"/>
                </a:solidFill>
              </a:rPr>
              <a:t>взаимодействие 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- каждый комитет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решает свои специфические задачи; в тоже время они часто имеют общие точки приложения сил, взаимно дополняя друг друга, когда целесообразно и необходимо их взаимодействие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 </a:t>
            </a:r>
          </a:p>
          <a:p>
            <a:r>
              <a:rPr lang="ru-RU" b="1" dirty="0" smtClean="0">
                <a:solidFill>
                  <a:srgbClr val="333333"/>
                </a:solidFill>
              </a:rPr>
              <a:t>3. личный пример 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председатель каждого комитета должен помнить главное, что именно он, как личность делает свой комитет, а не комитет обязывает что-то выполнять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4. </a:t>
            </a:r>
            <a:r>
              <a:rPr lang="ru-RU" sz="2200" b="1" dirty="0" smtClean="0"/>
              <a:t>мотивация</a:t>
            </a:r>
            <a:r>
              <a:rPr lang="ru-RU" dirty="0" smtClean="0"/>
              <a:t> – понимание полезности опыта нахождения председателем</a:t>
            </a:r>
          </a:p>
          <a:p>
            <a:r>
              <a:rPr lang="ru-RU" b="1" dirty="0" smtClean="0"/>
              <a:t>5. общие традиции – </a:t>
            </a:r>
            <a:r>
              <a:rPr lang="ru-RU" dirty="0" smtClean="0"/>
              <a:t>умение</a:t>
            </a:r>
            <a:r>
              <a:rPr lang="ru-RU" b="1" dirty="0" smtClean="0"/>
              <a:t> </a:t>
            </a:r>
            <a:r>
              <a:rPr lang="ru-RU" dirty="0" smtClean="0"/>
              <a:t>сохранять и преумножать те традиции, которые помогают быть командой (неформальные совместные встречи, «духовные наставники» и т.д.)</a:t>
            </a:r>
          </a:p>
          <a:p>
            <a:r>
              <a:rPr lang="ru-RU" b="1" dirty="0" smtClean="0"/>
              <a:t>6</a:t>
            </a:r>
            <a:r>
              <a:rPr lang="ru-RU" dirty="0" smtClean="0"/>
              <a:t>. </a:t>
            </a:r>
            <a:r>
              <a:rPr lang="ru-RU" b="1" dirty="0" smtClean="0"/>
              <a:t>«работа над ошибками» - </a:t>
            </a:r>
            <a:r>
              <a:rPr lang="ru-RU" dirty="0" smtClean="0"/>
              <a:t>разбор проведенных мероприятий</a:t>
            </a:r>
          </a:p>
          <a:p>
            <a:r>
              <a:rPr lang="ru-RU" b="1" dirty="0" smtClean="0"/>
              <a:t>7. качество действий комитетов и поддержка инициатив</a:t>
            </a:r>
          </a:p>
          <a:p>
            <a:r>
              <a:rPr lang="ru-RU" b="1" dirty="0" smtClean="0"/>
              <a:t>8. правила контроля </a:t>
            </a:r>
          </a:p>
          <a:p>
            <a:r>
              <a:rPr lang="ru-RU" b="1" dirty="0" smtClean="0"/>
              <a:t>9….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851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ЭТАПЫ СТАНОВЛЕНИЯ ДЕЙСТВУЮЩЕЙ НА ЭФ СИСТЕМЫ САМОУПРАВЛЕНИЯ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этап: поиск и отбор команды</a:t>
            </a:r>
          </a:p>
          <a:p>
            <a:r>
              <a:rPr lang="ru-RU" dirty="0" smtClean="0"/>
              <a:t>2 этап: формирование основных прав и обязанностей и распределение функционала</a:t>
            </a:r>
          </a:p>
          <a:p>
            <a:r>
              <a:rPr lang="ru-RU" dirty="0" smtClean="0"/>
              <a:t>3 этап: создание платформы общения, обмена информацией и т.п.</a:t>
            </a:r>
          </a:p>
          <a:p>
            <a:r>
              <a:rPr lang="ru-RU" dirty="0" smtClean="0"/>
              <a:t>4 этап: создание, реализация и контроль студенческих проектов </a:t>
            </a:r>
          </a:p>
          <a:p>
            <a:r>
              <a:rPr lang="ru-RU" dirty="0" smtClean="0"/>
              <a:t>5 этап: передача традиций и лучших моментов в работе системы</a:t>
            </a:r>
          </a:p>
          <a:p>
            <a:r>
              <a:rPr lang="ru-RU" dirty="0" smtClean="0"/>
              <a:t>6 этап: создание системы мотивирования и поощрения актива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038600" cy="12452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53035"/>
            <a:ext cx="3854202" cy="28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Успешные проекты самоуправления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Волонтерское движение ЭФ «Добро вокруг нас»</a:t>
            </a:r>
          </a:p>
          <a:p>
            <a:r>
              <a:rPr lang="ru-RU" dirty="0" smtClean="0"/>
              <a:t>2. Проект «День самоуправления»</a:t>
            </a:r>
          </a:p>
          <a:p>
            <a:r>
              <a:rPr lang="ru-RU" dirty="0" smtClean="0"/>
              <a:t>3. Проект «Спортивный фестиваль «Мы-ЭКОНОМ»</a:t>
            </a:r>
          </a:p>
          <a:p>
            <a:r>
              <a:rPr lang="ru-RU" dirty="0" smtClean="0"/>
              <a:t>4. Проект «Патриотический слет «Наш дом – ЭКОНОМ»</a:t>
            </a:r>
          </a:p>
          <a:p>
            <a:r>
              <a:rPr lang="ru-RU" dirty="0" smtClean="0"/>
              <a:t>5. Проект «Последний звонок для выпускников»</a:t>
            </a:r>
          </a:p>
          <a:p>
            <a:r>
              <a:rPr lang="ru-RU" dirty="0" smtClean="0"/>
              <a:t>6. Проект «Вечер встречи с выпускниками прошлых лет»</a:t>
            </a:r>
          </a:p>
          <a:p>
            <a:r>
              <a:rPr lang="ru-RU" dirty="0" smtClean="0"/>
              <a:t>7. Проект «Электронная газета «</a:t>
            </a:r>
            <a:r>
              <a:rPr lang="ru-RU" dirty="0" err="1" smtClean="0"/>
              <a:t>Экономикс</a:t>
            </a:r>
            <a:r>
              <a:rPr lang="ru-RU" dirty="0" smtClean="0"/>
              <a:t>»»</a:t>
            </a:r>
          </a:p>
          <a:p>
            <a:r>
              <a:rPr lang="ru-RU" dirty="0" smtClean="0"/>
              <a:t>8. Проект «Стенды успеха «Звезды ЭКОНОМА», «</a:t>
            </a:r>
            <a:r>
              <a:rPr lang="ru-RU" dirty="0" err="1" smtClean="0"/>
              <a:t>Студактив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9. </a:t>
            </a:r>
            <a:r>
              <a:rPr lang="ru-RU" b="1" dirty="0" smtClean="0"/>
              <a:t>Пилотный проект 2021-2022 </a:t>
            </a:r>
            <a:r>
              <a:rPr lang="ru-RU" b="1" dirty="0" err="1" smtClean="0"/>
              <a:t>уч.года</a:t>
            </a:r>
            <a:r>
              <a:rPr lang="ru-RU" b="1" dirty="0" smtClean="0"/>
              <a:t> «РЕЙТИНГ ОВАЯ ТАБЛИЦА ЭФ»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600" cy="3025006"/>
          </a:xfrm>
        </p:spPr>
      </p:pic>
    </p:spTree>
    <p:extLst>
      <p:ext uri="{BB962C8B-B14F-4D97-AF65-F5344CB8AC3E}">
        <p14:creationId xmlns:p14="http://schemas.microsoft.com/office/powerpoint/2010/main" val="112080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pPr algn="ctr"/>
            <a:r>
              <a:rPr lang="ru-RU" dirty="0" smtClean="0"/>
              <a:t>РЕЙТИНГОВАЯ ТАБЛИЦА ЭФ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sz="2400" dirty="0" smtClean="0"/>
              <a:t>УЧЕТ И КОНТРОЛЬ АКТИВНОСТИ СТУДЕНТОВ ФАКУЛЬТЕТА ВО ВНЕУЧЕБНОЙ СТУДЕНЧЕСКОЙ ЖИЗНИ</a:t>
            </a:r>
            <a:endParaRPr lang="ru-RU" dirty="0" smtClean="0"/>
          </a:p>
          <a:p>
            <a:r>
              <a:rPr lang="ru-RU" b="1" dirty="0" smtClean="0"/>
              <a:t>ПРЕИМУЩЕСТВА: </a:t>
            </a:r>
          </a:p>
          <a:p>
            <a:r>
              <a:rPr lang="ru-RU" sz="2000" dirty="0" smtClean="0"/>
              <a:t>- СТИМУЛИРУЕТ СТУДЕНТОВ К АКТИВНОЙ ЖИЗНИ;</a:t>
            </a:r>
          </a:p>
          <a:p>
            <a:r>
              <a:rPr lang="ru-RU" sz="2000" dirty="0" smtClean="0"/>
              <a:t>- ОБЛЕГЧАЕТ ВОЗМОЖНОСТЬ ФИКСАЦИИ ВСЕХ СОБЫТИЙ;</a:t>
            </a:r>
          </a:p>
          <a:p>
            <a:r>
              <a:rPr lang="ru-RU" sz="2000" dirty="0" smtClean="0"/>
              <a:t>- ДАЕТ НАГЛЯДНУЮ КАРТИНУ САМЫХ АКТИВНЫХ СТУДЕНТОВ ДЛЯ ДАЛЬНЕЙШЕГО ПООЩРЕНИЯ (ПРЕМИЯ, БЛАГОДАРНОСТИ, ГРАМОТЫ, ФОТО НА СТЕНД ЗВЕЗД)</a:t>
            </a:r>
          </a:p>
          <a:p>
            <a:r>
              <a:rPr lang="ru-RU" sz="2000" dirty="0" smtClean="0"/>
              <a:t>- ОБЕСПЕЧИВАЕТ УДОБСТВО СОЗДАНИЯ ПОРТФОЛИО СТУДЕНТОВ</a:t>
            </a:r>
          </a:p>
          <a:p>
            <a:r>
              <a:rPr lang="ru-RU" sz="2000" dirty="0" smtClean="0"/>
              <a:t>- ПОЗВОЛЯЕТ СТУДЕНЧЕСКОМУ САМОУПРАВЛЕНИЮ ВИДЕТЬ РЕЗУЛЬТАТЫ РАБОТ СВОИХ КОМАНД (ПО ОТДЕЛЬНОСТИ И В ЦЕЛОМ КАК ЕДИНОГО МЕХАНИЗМА)</a:t>
            </a:r>
          </a:p>
          <a:p>
            <a:r>
              <a:rPr lang="ru-RU" sz="2000" dirty="0" smtClean="0"/>
              <a:t>- ПОЗВОЛЯЕТ ПРОВОДИТЬ РАЗЛИЧНЫЕ АНАЛИТИЧЕСКИЕ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Таблица фиксации мероприятий (сводная)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2474"/>
          <a:stretch/>
        </p:blipFill>
        <p:spPr>
          <a:xfrm>
            <a:off x="323528" y="1916832"/>
            <a:ext cx="8820472" cy="4657005"/>
          </a:xfrm>
        </p:spPr>
      </p:pic>
    </p:spTree>
    <p:extLst>
      <p:ext uri="{BB962C8B-B14F-4D97-AF65-F5344CB8AC3E}">
        <p14:creationId xmlns:p14="http://schemas.microsoft.com/office/powerpoint/2010/main" val="306229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496</TotalTime>
  <Words>502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ПРАКТИКА воспитательной работы на экономическом факультете ПГУ им.Т.Г.Шевченко</vt:lpstr>
      <vt:lpstr>  СХЕМА ВЗАИМОДЕЙСТВИЯ СТУДЕНЧЕСКОГО САМОУПРАВЛЕНИЯ И ЗАМЕСТИТЕЛЯ ДЕКАНА ПО ОРГАНИЗАЦИИ ВОСПИТАТЕЛЬНОЙ РАБОТЫ  </vt:lpstr>
      <vt:lpstr>Основное правило организации студенческого самоуправления</vt:lpstr>
      <vt:lpstr>НАБОР КОМАНДЫ</vt:lpstr>
      <vt:lpstr>НЕКОТОРЫЕ ПОСТУЛАТЫ УСПЕШНОСТИ В ОРГАНИЗАЦИИ САМОУПРАВЛЕНИЯ</vt:lpstr>
      <vt:lpstr>ЭТАПЫ СТАНОВЛЕНИЯ ДЕЙСТВУЮЩЕЙ НА ЭФ СИСТЕМЫ САМОУПРАВЛЕНИЯ</vt:lpstr>
      <vt:lpstr>Успешные проекты самоуправления</vt:lpstr>
      <vt:lpstr>РЕЙТИНГОВАЯ ТАБЛИЦА ЭФ</vt:lpstr>
      <vt:lpstr>Таблица фиксации мероприятий (сводная)</vt:lpstr>
      <vt:lpstr>РЕЙТИНГОВАЯ ТАБЛИЦА ЭФ</vt:lpstr>
      <vt:lpstr>Разбалловка для рейтинговой таблицы (проект)</vt:lpstr>
      <vt:lpstr>Цитаты о грамотном управлении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работы на экономическом факультете ПГУ им.Т.Г.Шевченко</dc:title>
  <dc:creator>Я</dc:creator>
  <cp:lastModifiedBy>Я</cp:lastModifiedBy>
  <cp:revision>23</cp:revision>
  <dcterms:created xsi:type="dcterms:W3CDTF">2021-11-22T01:19:51Z</dcterms:created>
  <dcterms:modified xsi:type="dcterms:W3CDTF">2021-11-25T11:54:00Z</dcterms:modified>
</cp:coreProperties>
</file>