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7" r:id="rId12"/>
    <p:sldId id="269" r:id="rId13"/>
    <p:sldId id="264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студентов в научных конференциях и семинарах (2012-2016)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3.146608478861315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372662401574799E-2"/>
          <c:y val="0.11258211659804893"/>
          <c:w val="0.93168983759842516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2012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</c:v>
                </c:pt>
                <c:pt idx="1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2012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2012 год</c:v>
                </c:pt>
                <c:pt idx="1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736672"/>
        <c:axId val="157737064"/>
      </c:barChart>
      <c:catAx>
        <c:axId val="15773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737064"/>
        <c:crosses val="autoZero"/>
        <c:auto val="1"/>
        <c:lblAlgn val="ctr"/>
        <c:lblOffset val="100"/>
        <c:noMultiLvlLbl val="0"/>
      </c:catAx>
      <c:valAx>
        <c:axId val="157737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773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студентов в научно – исследовательской работе ВУЗа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3.146608478861315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372662401574799E-2"/>
          <c:y val="0.11258211659804893"/>
          <c:w val="0.93168983759842516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не занимаются</c:v>
                </c:pt>
                <c:pt idx="1">
                  <c:v>занимаются</c:v>
                </c:pt>
                <c:pt idx="2">
                  <c:v>эпизодически время от времени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0.62</c:v>
                </c:pt>
                <c:pt idx="1">
                  <c:v>0.1</c:v>
                </c:pt>
                <c:pt idx="2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не занимаются</c:v>
                </c:pt>
                <c:pt idx="1">
                  <c:v>занимаются</c:v>
                </c:pt>
                <c:pt idx="2">
                  <c:v>эпизодически время от времени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не занимаются</c:v>
                </c:pt>
                <c:pt idx="1">
                  <c:v>занимаются</c:v>
                </c:pt>
                <c:pt idx="2">
                  <c:v>эпизодически время от времени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737848"/>
        <c:axId val="157738240"/>
      </c:barChart>
      <c:catAx>
        <c:axId val="15773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738240"/>
        <c:crosses val="autoZero"/>
        <c:auto val="1"/>
        <c:lblAlgn val="ctr"/>
        <c:lblOffset val="100"/>
        <c:noMultiLvlLbl val="0"/>
      </c:catAx>
      <c:valAx>
        <c:axId val="157738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773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Осведомленность студентов о деятельности СПНО в своих ВУЗах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3.146608478861315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372662401574799E-2"/>
          <c:y val="0.11258211659804893"/>
          <c:w val="0.93168983759842516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вообще не знают</c:v>
                </c:pt>
                <c:pt idx="1">
                  <c:v>считают, что таких не существует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0.36</c:v>
                </c:pt>
                <c:pt idx="1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вообще не знают</c:v>
                </c:pt>
                <c:pt idx="1">
                  <c:v>считают, что таких не существует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вообще не знают</c:v>
                </c:pt>
                <c:pt idx="1">
                  <c:v>считают, что таких не существует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739024"/>
        <c:axId val="157739416"/>
      </c:barChart>
      <c:catAx>
        <c:axId val="15773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739416"/>
        <c:crosses val="autoZero"/>
        <c:auto val="1"/>
        <c:lblAlgn val="ctr"/>
        <c:lblOffset val="100"/>
        <c:noMultiLvlLbl val="0"/>
      </c:catAx>
      <c:valAx>
        <c:axId val="157739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773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видах научной деятельности студенты принимали участие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3.146608478861315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372662401574799E-2"/>
          <c:y val="0.11258211659804893"/>
          <c:w val="0.93168983759842516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курсовые работы</c:v>
                </c:pt>
                <c:pt idx="1">
                  <c:v>научные конференции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0.78</c:v>
                </c:pt>
                <c:pt idx="1">
                  <c:v>5.2999999999999999E-2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курсовые работы</c:v>
                </c:pt>
                <c:pt idx="1">
                  <c:v>научные конференции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курсовые работы</c:v>
                </c:pt>
                <c:pt idx="1">
                  <c:v>научные конференции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740200"/>
        <c:axId val="157908720"/>
      </c:barChart>
      <c:catAx>
        <c:axId val="15774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908720"/>
        <c:crosses val="autoZero"/>
        <c:auto val="1"/>
        <c:lblAlgn val="ctr"/>
        <c:lblOffset val="100"/>
        <c:noMultiLvlLbl val="0"/>
      </c:catAx>
      <c:valAx>
        <c:axId val="157908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7740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Хотят ли студенты заниматься наукой в будущем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3.146608478861315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372662401574799E-2"/>
          <c:y val="0.11258211659804893"/>
          <c:w val="0.93168983759842516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нет</c:v>
                </c:pt>
                <c:pt idx="1">
                  <c:v>не определились</c:v>
                </c:pt>
                <c:pt idx="2">
                  <c:v>да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0.54</c:v>
                </c:pt>
                <c:pt idx="1">
                  <c:v>0.27</c:v>
                </c:pt>
                <c:pt idx="2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нет</c:v>
                </c:pt>
                <c:pt idx="1">
                  <c:v>не определились</c:v>
                </c:pt>
                <c:pt idx="2">
                  <c:v>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нет</c:v>
                </c:pt>
                <c:pt idx="1">
                  <c:v>не определились</c:v>
                </c:pt>
                <c:pt idx="2">
                  <c:v>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909504"/>
        <c:axId val="157909896"/>
      </c:barChart>
      <c:catAx>
        <c:axId val="15790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909896"/>
        <c:crosses val="autoZero"/>
        <c:auto val="1"/>
        <c:lblAlgn val="ctr"/>
        <c:lblOffset val="100"/>
        <c:noMultiLvlLbl val="0"/>
      </c:catAx>
      <c:valAx>
        <c:axId val="157909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790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Каков процент опрошенных является членами СНО и СНК на данном этапе? </a:t>
            </a:r>
            <a:endParaRPr lang="ru-RU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3.146608478861315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372662401574799E-2"/>
          <c:y val="0.11258211659804893"/>
          <c:w val="0.93168983759842516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являются</c:v>
                </c:pt>
                <c:pt idx="1">
                  <c:v>не являются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0.156</c:v>
                </c:pt>
                <c:pt idx="1">
                  <c:v>0.84599999999999997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являются</c:v>
                </c:pt>
                <c:pt idx="1">
                  <c:v>не являются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являются</c:v>
                </c:pt>
                <c:pt idx="1">
                  <c:v>не являются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910680"/>
        <c:axId val="157911072"/>
      </c:barChart>
      <c:catAx>
        <c:axId val="15791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911072"/>
        <c:crosses val="autoZero"/>
        <c:auto val="1"/>
        <c:lblAlgn val="ctr"/>
        <c:lblOffset val="100"/>
        <c:noMultiLvlLbl val="0"/>
      </c:catAx>
      <c:valAx>
        <c:axId val="15791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5791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форма научных мероприятий является для опрошенных максимально интересной и удобной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3.146608478861315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372662401574799E-2"/>
          <c:y val="0.11258211659804893"/>
          <c:w val="0.93168983759842516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круглый стол</c:v>
                </c:pt>
                <c:pt idx="1">
                  <c:v>конференции</c:v>
                </c:pt>
                <c:pt idx="2">
                  <c:v>работа в лабораториях</c:v>
                </c:pt>
                <c:pt idx="3">
                  <c:v>семинары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0.54</c:v>
                </c:pt>
                <c:pt idx="2">
                  <c:v>0.17</c:v>
                </c:pt>
                <c:pt idx="3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круглый стол</c:v>
                </c:pt>
                <c:pt idx="1">
                  <c:v>конференции</c:v>
                </c:pt>
                <c:pt idx="2">
                  <c:v>работа в лабораториях</c:v>
                </c:pt>
                <c:pt idx="3">
                  <c:v>семинары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круглый стол</c:v>
                </c:pt>
                <c:pt idx="1">
                  <c:v>конференции</c:v>
                </c:pt>
                <c:pt idx="2">
                  <c:v>работа в лабораториях</c:v>
                </c:pt>
                <c:pt idx="3">
                  <c:v>семинары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911856"/>
        <c:axId val="157912248"/>
      </c:barChart>
      <c:catAx>
        <c:axId val="15791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912248"/>
        <c:crosses val="autoZero"/>
        <c:auto val="1"/>
        <c:lblAlgn val="ctr"/>
        <c:lblOffset val="100"/>
        <c:noMultiLvlLbl val="0"/>
      </c:catAx>
      <c:valAx>
        <c:axId val="157912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791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процент опрошенных планирует включиться в деятельность СНО в будущем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3.1466084788613152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372662401574799E-2"/>
          <c:y val="0.11258211659804893"/>
          <c:w val="0.93168983759842516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2.5999999999999999E-2</c:v>
                </c:pt>
                <c:pt idx="1">
                  <c:v>0.97399999999999998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105256"/>
        <c:axId val="159105648"/>
      </c:barChart>
      <c:catAx>
        <c:axId val="159105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105648"/>
        <c:crosses val="autoZero"/>
        <c:auto val="1"/>
        <c:lblAlgn val="ctr"/>
        <c:lblOffset val="100"/>
        <c:noMultiLvlLbl val="0"/>
      </c:catAx>
      <c:valAx>
        <c:axId val="159105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59105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6FF-9A79-45D9-99A5-E83418659D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AE16-2DC1-46E5-802C-9D12D353A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1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6FF-9A79-45D9-99A5-E83418659D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AE16-2DC1-46E5-802C-9D12D353A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8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6FF-9A79-45D9-99A5-E83418659D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AE16-2DC1-46E5-802C-9D12D353A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7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6FF-9A79-45D9-99A5-E83418659D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AE16-2DC1-46E5-802C-9D12D353A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6FF-9A79-45D9-99A5-E83418659D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AE16-2DC1-46E5-802C-9D12D353A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2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6FF-9A79-45D9-99A5-E83418659D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AE16-2DC1-46E5-802C-9D12D353A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3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6FF-9A79-45D9-99A5-E83418659D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AE16-2DC1-46E5-802C-9D12D353A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5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6FF-9A79-45D9-99A5-E83418659D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AE16-2DC1-46E5-802C-9D12D353A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0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6FF-9A79-45D9-99A5-E83418659D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AE16-2DC1-46E5-802C-9D12D353A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6FF-9A79-45D9-99A5-E83418659D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AE16-2DC1-46E5-802C-9D12D353A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5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B6FF-9A79-45D9-99A5-E83418659D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5AE16-2DC1-46E5-802C-9D12D353A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5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1B6FF-9A79-45D9-99A5-E83418659D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5AE16-2DC1-46E5-802C-9D12D353A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7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ovostipmr.com/sites/default/files/img_713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 bwMode="auto">
          <a:xfrm>
            <a:off x="821411" y="0"/>
            <a:ext cx="10709329" cy="6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788" y="1481444"/>
            <a:ext cx="11520408" cy="240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«ПУТИ ПОВЫШЕНИЯ МОТИВАЦИИ СТУДЕНТОВ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 – ТЕХНИЧЕСКОГО ИНСТИТУТА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УЧАСТИЮ В РАБОТЕ СНО»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6780" y="5796367"/>
            <a:ext cx="494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ОДМ   А.С.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Шинкарюк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ОДМ О.Б. Тарануца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novostipmr.com/sites/default/files/img_713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 bwMode="auto">
          <a:xfrm>
            <a:off x="821411" y="0"/>
            <a:ext cx="10709329" cy="6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1411" y="476817"/>
            <a:ext cx="10554345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можно начинать заниматься наукой?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Некоторые студенты думают, что наукой занимаются только зрелые, маститые ученые. Оказывается, это не так.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Наукой можно заниматься с первых курсов ВУЗа, и даже начиная с колледжа.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Приходить в научную деятельность можно как со своей идеей, так и без нее.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Студенческих Научных Обществ ИТИ всегда готовы помочь студенту в выборе темы, а также поддержать и развить его идею.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Сперва студентам дают несложные задания, а когда человек попробовал себя в науке и ему понравилось, он начинает работать в конкретном направлении.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Проявить себя студенты могут на студенческих научных конференциях, семинарах, на старших курсах- в республиканских и международных конференциях.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таких научных семинаров «Старт в науку» прошел 12 ноября 2021 года на площадке Инженерно – технического института.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Участниками его стали студенты нашего института и колледжа, а также члены всех Студенческих Научных Обществ ИТИ.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семинара были представлены результаты научных исследований и технических разработок, с докладами выступили 9 участников.</a:t>
            </a: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novostipmr.com/sites/default/files/img_713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 bwMode="auto">
          <a:xfrm>
            <a:off x="821411" y="0"/>
            <a:ext cx="10709329" cy="6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427" y="633142"/>
            <a:ext cx="10321870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Тематика работ отличалась большим разнообразием. Но для всех работ, представленных на семинаре характерны: новаторские решения рассматриваемых проблем и их прикладной характер.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Доклады всех участников получили одобрение экспертов. И хотя окончательные результаты будут объявлены в начале декабря, но уже сейчас можно с уверенностью сказать, что наши «Старты в науку» стали удачными для всех представленных членов СНО.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– то из ученных сказал: «Научная деятельность позволяет каждый день узнавать что – то новое. Инженерное дело – это всегда творчество, наука – еще большее творчество. А инженер, занимающийся наукой – это творчество в квадрате».</a:t>
            </a:r>
            <a:endParaRPr lang="ru-RU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1" y="3595606"/>
            <a:ext cx="4574589" cy="2588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96" y="3595605"/>
            <a:ext cx="4788201" cy="25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novostipmr.com/sites/default/files/img_713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 bwMode="auto">
          <a:xfrm>
            <a:off x="821411" y="0"/>
            <a:ext cx="10709329" cy="6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24" y="0"/>
            <a:ext cx="10042902" cy="65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novostipmr.com/sites/default/files/img_713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 bwMode="auto">
          <a:xfrm>
            <a:off x="821411" y="0"/>
            <a:ext cx="10709329" cy="6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1410" y="1852442"/>
            <a:ext cx="107093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Наука </a:t>
            </a:r>
            <a:r>
              <a:rPr lang="ru-RU" sz="440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самым возвышенным воплощением отечества, ибо из всех народов первым всегда будет тот, который опередит другие в области мысли и умственной деятельности.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novostipmr.com/sites/default/files/img_713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 bwMode="auto">
          <a:xfrm>
            <a:off x="821411" y="0"/>
            <a:ext cx="10709329" cy="6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1410" y="1356753"/>
            <a:ext cx="107093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8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8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novostipmr.com/sites/default/files/img_713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 bwMode="auto">
          <a:xfrm>
            <a:off x="821411" y="0"/>
            <a:ext cx="10709329" cy="6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21410" y="828839"/>
            <a:ext cx="10709329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из важных составляющих в организации процесса подготовки специалистов (особенно специалистов - инженеров) сегодня, является включенность их в научно – исследовательскую деятельность, т.е. в работу СНО.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 – исследовательская работа студентов (НИРС) является одной из важнейших форм образовательного процесса в ВУЗе. Научные лаборатории и кружки, СНО, семинары и конференции, позволяют студентам начать полноценную научную работу.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Всю научно – исследовательскую деятельность студента в ВУЗе можно представить в виде двух ветвей: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569883" y="3510597"/>
            <a:ext cx="687199" cy="1066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697383" y="3497262"/>
            <a:ext cx="687199" cy="1045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80014"/>
              </p:ext>
            </p:extLst>
          </p:nvPr>
        </p:nvGraphicFramePr>
        <p:xfrm>
          <a:off x="1225227" y="4641185"/>
          <a:ext cx="9809566" cy="1467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4678"/>
                <a:gridCol w="325464"/>
                <a:gridCol w="526942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Научно –исследовательская деятельность (предусмотрена во время учебы действующими планами: рефераты, доклады, курсовые, дипломы)                  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Внеучебная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Научно – исследовательская деятельность 70% - низкий уровень готовности к Научно- исследовательской деятельности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 - средний                 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8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novostipmr.com/sites/default/files/img_713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 bwMode="auto">
          <a:xfrm>
            <a:off x="821411" y="0"/>
            <a:ext cx="10709329" cy="6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09716512"/>
              </p:ext>
            </p:extLst>
          </p:nvPr>
        </p:nvGraphicFramePr>
        <p:xfrm>
          <a:off x="247973" y="805910"/>
          <a:ext cx="4107050" cy="464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63249291"/>
              </p:ext>
            </p:extLst>
          </p:nvPr>
        </p:nvGraphicFramePr>
        <p:xfrm>
          <a:off x="3797085" y="929898"/>
          <a:ext cx="4401519" cy="474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00951451"/>
              </p:ext>
            </p:extLst>
          </p:nvPr>
        </p:nvGraphicFramePr>
        <p:xfrm>
          <a:off x="7821477" y="942813"/>
          <a:ext cx="4200041" cy="469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82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novostipmr.com/sites/default/files/img_713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 bwMode="auto">
          <a:xfrm>
            <a:off x="821411" y="0"/>
            <a:ext cx="10709329" cy="6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378022615"/>
              </p:ext>
            </p:extLst>
          </p:nvPr>
        </p:nvGraphicFramePr>
        <p:xfrm>
          <a:off x="1172705" y="803329"/>
          <a:ext cx="5212598" cy="463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91143452"/>
              </p:ext>
            </p:extLst>
          </p:nvPr>
        </p:nvGraphicFramePr>
        <p:xfrm>
          <a:off x="5897104" y="847240"/>
          <a:ext cx="5212598" cy="473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63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novostipmr.com/sites/default/files/img_713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 bwMode="auto">
          <a:xfrm>
            <a:off x="821411" y="0"/>
            <a:ext cx="10709329" cy="6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32449203"/>
              </p:ext>
            </p:extLst>
          </p:nvPr>
        </p:nvGraphicFramePr>
        <p:xfrm>
          <a:off x="0" y="185980"/>
          <a:ext cx="4928462" cy="708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05546391"/>
              </p:ext>
            </p:extLst>
          </p:nvPr>
        </p:nvGraphicFramePr>
        <p:xfrm>
          <a:off x="3750590" y="123986"/>
          <a:ext cx="4401519" cy="7067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244470649"/>
              </p:ext>
            </p:extLst>
          </p:nvPr>
        </p:nvGraphicFramePr>
        <p:xfrm>
          <a:off x="8115945" y="154983"/>
          <a:ext cx="4200041" cy="711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7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novostipmr.com/sites/default/files/img_713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 bwMode="auto">
          <a:xfrm>
            <a:off x="821411" y="0"/>
            <a:ext cx="10709329" cy="6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5913" y="222629"/>
            <a:ext cx="10352869" cy="6157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Научная деятельность в рамках СНО:</a:t>
            </a:r>
          </a:p>
          <a:p>
            <a:pPr>
              <a:spcAft>
                <a:spcPts val="0"/>
              </a:spcAft>
            </a:pPr>
            <a:endParaRPr lang="ru-RU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Помогает в разработке дипломных и курсовых работ и проектов, которые помогают студенту реализоваться в университете, а в будущем на предприятии.</a:t>
            </a:r>
            <a:endParaRPr lang="ru-RU" sz="1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Помогает все время узнавать, что – то новое, а новое в инженерном деле – это всегда творчество</a:t>
            </a:r>
            <a:endParaRPr lang="ru-RU" sz="1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Студенты могут развивать свой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стартап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рамках научной деятельности, а значит получить потенциальную возможность роста своих финансовых возможностей</a:t>
            </a:r>
            <a:endParaRPr lang="ru-RU" sz="1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студентов формируется умение и навыки сотрудничества, общения в малых и больших группах, как факторов будущей успешной профессиональной деятельности</a:t>
            </a:r>
            <a:endParaRPr lang="ru-RU" sz="1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студентов имеется огромная возможность для личностного, профессионального и духовного роста, как будущих специалистов.</a:t>
            </a:r>
            <a:endParaRPr lang="ru-RU" sz="1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Способствует рациональному использованию свободного времени молодежи</a:t>
            </a:r>
            <a:endParaRPr lang="ru-RU" sz="1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Помогает студентам стать в будущем более конкурентоспособным, а значит </a:t>
            </a:r>
            <a:endParaRPr lang="ru-RU" sz="1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Способствует формированию и развитию будущих интеллектуальных ресурсов государства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novostipmr.com/sites/default/files/img_713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 bwMode="auto">
          <a:xfrm>
            <a:off x="821411" y="0"/>
            <a:ext cx="10709329" cy="6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7423" y="904220"/>
            <a:ext cx="10709329" cy="349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6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научной деятельностью в СНО укладывается в реализацию конкретной воспитательной цели в нашем ИТИ, а именно – формирование конкурентоспособного, компетентного, и ответственного профессионала, имеющего четкие жизненные цели и профессиональные позиции</a:t>
            </a:r>
            <a:endParaRPr lang="ru-RU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novostipmr.com/sites/default/files/img_713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 bwMode="auto">
          <a:xfrm>
            <a:off x="821411" y="0"/>
            <a:ext cx="10709329" cy="6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427" y="271020"/>
            <a:ext cx="10864313" cy="628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развития и становления СНО и НИРС в России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век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возникновение организаций научного творчества молодежи в Российской империи</a:t>
            </a:r>
            <a:endParaRPr lang="ru-RU" sz="14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1920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 –реформа  высшей школы. Цель – широкое привлечение студентов к научно – исследовательской работе.</a:t>
            </a:r>
            <a:endParaRPr lang="ru-RU" sz="14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1936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 – постановление Совета Народных Комиссаров СССР и ЦК ВКП (б) о научно – исследовательской работе в высших учебных заведениях. Цель – организация научно – исследовательской работы студентов на кафедрах ВУЗов.</a:t>
            </a:r>
            <a:endParaRPr lang="ru-RU" sz="14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1956 г.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постановление Совета Министров СССР «О мерах улучшения научно – исследовательской работы в высших учебных заведениях, что дало вузам право предусматривать индивидуальные графики выполнения учебного плана студентам, занятым научно – исследовательскими работами»</a:t>
            </a:r>
            <a:endParaRPr lang="ru-RU" sz="14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1958 г.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стали проводится  всесоюзные конкурсы (вузовские, городские, республиканские, всесоюзные)</a:t>
            </a:r>
            <a:endParaRPr lang="ru-RU" sz="14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1973-1974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учебном году «Студент и научно – технический прогресс», участвовало в которой 900 тыс. студентов из 742 вузов страны.</a:t>
            </a:r>
            <a:endParaRPr lang="ru-RU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novostipmr.com/sites/default/files/img_713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 bwMode="auto">
          <a:xfrm>
            <a:off x="991891" y="-10491"/>
            <a:ext cx="10709329" cy="68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1411" y="476817"/>
            <a:ext cx="10554345" cy="291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8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«Старт в Науку»</a:t>
            </a:r>
            <a:endParaRPr lang="ru-RU" sz="7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640</Words>
  <Application>Microsoft Office PowerPoint</Application>
  <PresentationFormat>Широкоэкранный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Тарануца</dc:creator>
  <cp:lastModifiedBy>Ольга Тарануца</cp:lastModifiedBy>
  <cp:revision>17</cp:revision>
  <dcterms:created xsi:type="dcterms:W3CDTF">2021-12-02T11:50:04Z</dcterms:created>
  <dcterms:modified xsi:type="dcterms:W3CDTF">2021-12-06T11:17:16Z</dcterms:modified>
</cp:coreProperties>
</file>